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  <p:sldId id="276" r:id="rId16"/>
    <p:sldId id="275" r:id="rId17"/>
    <p:sldId id="277" r:id="rId18"/>
    <p:sldId id="270" r:id="rId19"/>
    <p:sldId id="271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17" autoAdjust="0"/>
    <p:restoredTop sz="72097" autoAdjust="0"/>
  </p:normalViewPr>
  <p:slideViewPr>
    <p:cSldViewPr snapToGrid="0">
      <p:cViewPr varScale="1">
        <p:scale>
          <a:sx n="81" d="100"/>
          <a:sy n="81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C8BEE-3EAF-4D0D-9768-7A05704F4304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BE0B0-55D1-450D-B6B5-9DBA0E388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23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server on the first slide I showed had 72 days uptime. It’s my own private server</a:t>
            </a:r>
            <a:r>
              <a:rPr lang="en-US" baseline="0" dirty="0" smtClean="0"/>
              <a:t> and even I can’t remember what the hell I did with it in the past 3 months.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BE0B0-55D1-450D-B6B5-9DBA0E388FE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60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this as the base image,</a:t>
            </a:r>
            <a:r>
              <a:rPr lang="en-US" baseline="0" dirty="0" smtClean="0"/>
              <a:t> we can layer another 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 on top –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will know to reuse the cache for commands that have already been executed (and haven’t changed). </a:t>
            </a:r>
          </a:p>
          <a:p>
            <a:r>
              <a:rPr lang="en-US" baseline="0" dirty="0" smtClean="0"/>
              <a:t>Note: apt-get update should be combined with apt-get install on the same line, to prevent cache problems precisely because it won’t be re-run in a layered </a:t>
            </a:r>
            <a:r>
              <a:rPr lang="en-US" baseline="0" dirty="0" err="1" smtClean="0"/>
              <a:t>dockerfile</a:t>
            </a:r>
            <a:r>
              <a:rPr lang="en-US" baseline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BE0B0-55D1-450D-B6B5-9DBA0E388FE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57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the top</a:t>
            </a:r>
            <a:r>
              <a:rPr lang="en-US" baseline="0" dirty="0" smtClean="0"/>
              <a:t> 10 most common technologies running on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, 4 are data stores of some kind: </a:t>
            </a:r>
            <a:r>
              <a:rPr lang="en-US" baseline="0" dirty="0" err="1" smtClean="0"/>
              <a:t>Redis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Elasticsearch</a:t>
            </a:r>
            <a:r>
              <a:rPr lang="en-US" baseline="0" dirty="0" smtClean="0"/>
              <a:t>, MySQL, PostgreSQL. Most common image is Registry (makes sense) and 2</a:t>
            </a:r>
            <a:r>
              <a:rPr lang="en-US" baseline="30000" dirty="0" smtClean="0"/>
              <a:t>nd</a:t>
            </a:r>
            <a:r>
              <a:rPr lang="en-US" baseline="0" dirty="0" smtClean="0"/>
              <a:t> most popular is NGINX.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BE0B0-55D1-450D-B6B5-9DBA0E388FE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31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BE0B0-55D1-450D-B6B5-9DBA0E388FE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6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Immutable Infrastructure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</a:t>
            </a:r>
            <a:r>
              <a:rPr lang="en-US" dirty="0" smtClean="0"/>
              <a:t>Ostrovsky</a:t>
            </a:r>
            <a:endParaRPr lang="en-US" dirty="0" smtClean="0"/>
          </a:p>
          <a:p>
            <a:r>
              <a:rPr lang="en-US" dirty="0" err="1" smtClean="0"/>
              <a:t>Couchbase</a:t>
            </a:r>
            <a:endParaRPr lang="en-GB" dirty="0"/>
          </a:p>
        </p:txBody>
      </p:sp>
      <p:pic>
        <p:nvPicPr>
          <p:cNvPr id="1026" name="Picture 2" descr="http://www.pngall.com/wp-content/uploads/2016/06/Phoenix-Transpar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368" y="204736"/>
            <a:ext cx="3731962" cy="410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36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Infrastructure to the Rescue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Never </a:t>
            </a:r>
            <a:r>
              <a:rPr lang="en-GB" sz="2800" dirty="0"/>
              <a:t>change </a:t>
            </a:r>
            <a:r>
              <a:rPr lang="en-GB" sz="2800" dirty="0" smtClean="0"/>
              <a:t>what's on the server!</a:t>
            </a:r>
          </a:p>
          <a:p>
            <a:pPr lvl="1"/>
            <a:endParaRPr lang="en-GB" sz="600" dirty="0" smtClean="0"/>
          </a:p>
          <a:p>
            <a:pPr lvl="1"/>
            <a:r>
              <a:rPr lang="en-GB" sz="2400" dirty="0" smtClean="0"/>
              <a:t>Don't </a:t>
            </a:r>
            <a:r>
              <a:rPr lang="en-GB" sz="2400" dirty="0"/>
              <a:t>install </a:t>
            </a:r>
            <a:r>
              <a:rPr lang="en-GB" sz="2400" dirty="0" smtClean="0"/>
              <a:t>packages</a:t>
            </a:r>
          </a:p>
          <a:p>
            <a:pPr lvl="1"/>
            <a:r>
              <a:rPr lang="en-GB" sz="2400" dirty="0" smtClean="0"/>
              <a:t>Don't </a:t>
            </a:r>
            <a:r>
              <a:rPr lang="en-GB" sz="2400" dirty="0"/>
              <a:t>upgrade </a:t>
            </a:r>
            <a:r>
              <a:rPr lang="en-GB" sz="2400" dirty="0" smtClean="0"/>
              <a:t>packages</a:t>
            </a:r>
          </a:p>
          <a:p>
            <a:pPr lvl="1"/>
            <a:r>
              <a:rPr lang="en-GB" sz="2400" dirty="0" smtClean="0"/>
              <a:t>Don't </a:t>
            </a:r>
            <a:r>
              <a:rPr lang="en-GB" sz="2400" dirty="0"/>
              <a:t>remove or downgrade </a:t>
            </a:r>
            <a:r>
              <a:rPr lang="en-GB" sz="2400" dirty="0" smtClean="0"/>
              <a:t>packages</a:t>
            </a:r>
          </a:p>
          <a:p>
            <a:pPr lvl="1"/>
            <a:r>
              <a:rPr lang="en-GB" sz="2400" dirty="0" smtClean="0"/>
              <a:t>(Even </a:t>
            </a:r>
            <a:r>
              <a:rPr lang="en-GB" sz="2400" dirty="0"/>
              <a:t>for security vulnerabilities!) </a:t>
            </a:r>
            <a:endParaRPr lang="en-GB" sz="2400" dirty="0" smtClean="0"/>
          </a:p>
          <a:p>
            <a:pPr lvl="1"/>
            <a:r>
              <a:rPr lang="en-GB" sz="2400" dirty="0" smtClean="0"/>
              <a:t>Don't </a:t>
            </a:r>
            <a:r>
              <a:rPr lang="en-GB" sz="2400" dirty="0"/>
              <a:t>edit configuration files </a:t>
            </a:r>
            <a:endParaRPr lang="en-GB" sz="2400" dirty="0" smtClean="0"/>
          </a:p>
          <a:p>
            <a:pPr lvl="1"/>
            <a:r>
              <a:rPr lang="en-GB" sz="2400" dirty="0" smtClean="0"/>
              <a:t>Don't </a:t>
            </a:r>
            <a:r>
              <a:rPr lang="en-GB" sz="2400" dirty="0"/>
              <a:t>update your app code </a:t>
            </a:r>
            <a:endParaRPr lang="en-GB" sz="2400" dirty="0" smtClean="0"/>
          </a:p>
          <a:p>
            <a:pPr lvl="1"/>
            <a:r>
              <a:rPr lang="en-GB" sz="2400" dirty="0" smtClean="0"/>
              <a:t>(</a:t>
            </a:r>
            <a:r>
              <a:rPr lang="en-GB" sz="2400" dirty="0"/>
              <a:t>Even for small or urgent fixes!) </a:t>
            </a:r>
          </a:p>
        </p:txBody>
      </p:sp>
    </p:spTree>
    <p:extLst>
      <p:ext uri="{BB962C8B-B14F-4D97-AF65-F5344CB8AC3E}">
        <p14:creationId xmlns:p14="http://schemas.microsoft.com/office/powerpoint/2010/main" val="300277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Infrastructure to the Rescue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If tempted to change something on the server</a:t>
            </a:r>
          </a:p>
          <a:p>
            <a:pPr lvl="1"/>
            <a:endParaRPr lang="en-GB" sz="600" dirty="0" smtClean="0"/>
          </a:p>
          <a:p>
            <a:pPr lvl="1"/>
            <a:r>
              <a:rPr lang="en-GB" sz="2400" dirty="0" smtClean="0"/>
              <a:t>See previous slide!</a:t>
            </a:r>
            <a:endParaRPr lang="en-GB" sz="2400" dirty="0"/>
          </a:p>
        </p:txBody>
      </p:sp>
      <p:pic>
        <p:nvPicPr>
          <p:cNvPr id="4098" name="Picture 2" descr="https://cdn4.iconfinder.com/data/icons/defaulticon/icons/png/256x256/media-repeat-a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4" y="4419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Infrastructure to the Rescue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I’ll just fix one little thing…</a:t>
            </a:r>
            <a:endParaRPr lang="en-GB" sz="2800" dirty="0" smtClean="0"/>
          </a:p>
          <a:p>
            <a:pPr lvl="1"/>
            <a:endParaRPr lang="en-GB" sz="600" dirty="0" smtClean="0"/>
          </a:p>
          <a:p>
            <a:pPr lvl="1"/>
            <a:r>
              <a:rPr lang="en-GB" sz="2400" dirty="0" smtClean="0"/>
              <a:t>See previous slide!</a:t>
            </a:r>
            <a:endParaRPr lang="en-GB" sz="2400" dirty="0"/>
          </a:p>
        </p:txBody>
      </p:sp>
      <p:pic>
        <p:nvPicPr>
          <p:cNvPr id="4" name="Picture 2" descr="https://cdn4.iconfinder.com/data/icons/defaulticon/icons/png/256x256/media-repeat-a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4" y="4419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04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Upgrading with Immutable Servers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 smtClean="0"/>
              <a:t>Create new server(s) from scratch</a:t>
            </a:r>
          </a:p>
          <a:p>
            <a:pPr lvl="1"/>
            <a:r>
              <a:rPr lang="en-US" sz="2800" dirty="0" smtClean="0"/>
              <a:t>Run deployment process</a:t>
            </a:r>
          </a:p>
          <a:p>
            <a:pPr lvl="2"/>
            <a:r>
              <a:rPr lang="en-US" sz="2400" dirty="0" smtClean="0"/>
              <a:t>Automation</a:t>
            </a:r>
          </a:p>
          <a:p>
            <a:pPr lvl="2"/>
            <a:r>
              <a:rPr lang="en-US" sz="2400" dirty="0" smtClean="0"/>
              <a:t>Configuration Management</a:t>
            </a:r>
          </a:p>
          <a:p>
            <a:pPr lvl="1"/>
            <a:r>
              <a:rPr lang="en-US" sz="2800" dirty="0" smtClean="0"/>
              <a:t>Test new server</a:t>
            </a:r>
          </a:p>
          <a:p>
            <a:pPr lvl="1"/>
            <a:r>
              <a:rPr lang="en-US" sz="2800" dirty="0" smtClean="0"/>
              <a:t>Replace old server(s) with new</a:t>
            </a:r>
          </a:p>
          <a:p>
            <a:pPr lvl="1"/>
            <a:r>
              <a:rPr lang="en-US" sz="2800" b="1" dirty="0" smtClean="0"/>
              <a:t>Don’t </a:t>
            </a:r>
            <a:r>
              <a:rPr lang="en-US" sz="2800" dirty="0" smtClean="0"/>
              <a:t>destroy old server(s)</a:t>
            </a:r>
          </a:p>
          <a:p>
            <a:pPr lvl="2"/>
            <a:r>
              <a:rPr lang="en-US" sz="2400" dirty="0" smtClean="0"/>
              <a:t>Rollback if necessary</a:t>
            </a:r>
            <a:endParaRPr lang="en-GB" sz="2400" dirty="0"/>
          </a:p>
        </p:txBody>
      </p:sp>
      <p:pic>
        <p:nvPicPr>
          <p:cNvPr id="7170" name="Picture 2" descr="http://cdn.colourmylearning.com/wp-content/uploads/2015/07/FreeWindows10UpgradeIsRead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4594923"/>
            <a:ext cx="31623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Uptime is a Liability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“Trash your Servers and Burn your Code” </a:t>
            </a:r>
          </a:p>
          <a:p>
            <a:pPr algn="r"/>
            <a:r>
              <a:rPr lang="en-US" sz="2800" dirty="0" smtClean="0"/>
              <a:t>– Chad Fowler, 2013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err="1" smtClean="0"/>
              <a:t>Reprovision</a:t>
            </a:r>
            <a:r>
              <a:rPr lang="en-US" sz="2400" dirty="0" smtClean="0"/>
              <a:t> regularly</a:t>
            </a:r>
          </a:p>
          <a:p>
            <a:pPr lvl="1"/>
            <a:r>
              <a:rPr lang="en-US" sz="2400" dirty="0" smtClean="0"/>
              <a:t>Fixes drift automatically</a:t>
            </a:r>
          </a:p>
          <a:p>
            <a:pPr lvl="1"/>
            <a:r>
              <a:rPr lang="en-US" sz="2400" dirty="0" smtClean="0"/>
              <a:t>Takes care of updating to recent dependencies</a:t>
            </a:r>
          </a:p>
          <a:p>
            <a:pPr lvl="1"/>
            <a:r>
              <a:rPr lang="en-US" sz="2400" dirty="0" smtClean="0"/>
              <a:t>Handles restarts seamlessly</a:t>
            </a:r>
            <a:endParaRPr lang="en-GB" sz="2400" dirty="0"/>
          </a:p>
        </p:txBody>
      </p:sp>
      <p:pic>
        <p:nvPicPr>
          <p:cNvPr id="5122" name="Picture 2" descr="https://www.ncptt.nps.gov/wp-content/uploads/fire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186" y="4737695"/>
            <a:ext cx="1651733" cy="203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2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Downsides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Debugging is harder:</a:t>
            </a:r>
          </a:p>
          <a:p>
            <a:pPr lvl="1"/>
            <a:r>
              <a:rPr lang="en-US" sz="2400" dirty="0" smtClean="0"/>
              <a:t>No debugging tools installed</a:t>
            </a:r>
          </a:p>
          <a:p>
            <a:pPr lvl="1"/>
            <a:r>
              <a:rPr lang="en-US" sz="2400" dirty="0" smtClean="0"/>
              <a:t>Can’t fiddle with </a:t>
            </a:r>
            <a:r>
              <a:rPr lang="en-US" sz="2400" dirty="0" err="1" smtClean="0"/>
              <a:t>config</a:t>
            </a:r>
            <a:endParaRPr lang="en-US" sz="2400" dirty="0" smtClean="0"/>
          </a:p>
          <a:p>
            <a:pPr lvl="1"/>
            <a:r>
              <a:rPr lang="en-US" sz="2400" dirty="0" smtClean="0"/>
              <a:t>Logs are external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Solutions:</a:t>
            </a:r>
          </a:p>
          <a:p>
            <a:pPr lvl="1"/>
            <a:r>
              <a:rPr lang="en-US" sz="2400" dirty="0" smtClean="0"/>
              <a:t>1: Bundle everything you need into the base image</a:t>
            </a:r>
          </a:p>
          <a:p>
            <a:pPr lvl="1"/>
            <a:r>
              <a:rPr lang="en-US" sz="2400" dirty="0" smtClean="0"/>
              <a:t>2: Drift and destroy</a:t>
            </a:r>
          </a:p>
          <a:p>
            <a:pPr marL="640080" lvl="4" indent="0">
              <a:buNone/>
            </a:pPr>
            <a:r>
              <a:rPr lang="en-US" sz="2000" dirty="0" smtClean="0"/>
              <a:t>Mark an instance to prevent re-imaging, debug things, destroy instance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14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Downsides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Small changes become expensive:</a:t>
            </a:r>
          </a:p>
          <a:p>
            <a:pPr lvl="1"/>
            <a:r>
              <a:rPr lang="en-US" sz="2400" dirty="0" smtClean="0"/>
              <a:t>Create image</a:t>
            </a:r>
          </a:p>
          <a:p>
            <a:pPr lvl="1"/>
            <a:r>
              <a:rPr lang="en-US" sz="2400" dirty="0" smtClean="0"/>
              <a:t>Provision new servers</a:t>
            </a:r>
          </a:p>
          <a:p>
            <a:pPr lvl="1"/>
            <a:r>
              <a:rPr lang="en-US" sz="2400" dirty="0" smtClean="0"/>
              <a:t>Swap between old and new servers</a:t>
            </a:r>
          </a:p>
          <a:p>
            <a:pPr lvl="1"/>
            <a:r>
              <a:rPr lang="en-US" sz="2400" dirty="0" err="1" smtClean="0"/>
              <a:t>Deprovision</a:t>
            </a:r>
            <a:r>
              <a:rPr lang="en-US" sz="2400" dirty="0" smtClean="0"/>
              <a:t> old servers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Solution:</a:t>
            </a:r>
          </a:p>
          <a:p>
            <a:pPr lvl="1"/>
            <a:r>
              <a:rPr lang="en-US" sz="2400" dirty="0" smtClean="0"/>
              <a:t>Automate everything!</a:t>
            </a:r>
          </a:p>
          <a:p>
            <a:pPr lvl="1"/>
            <a:r>
              <a:rPr lang="en-US" sz="2400" dirty="0" smtClean="0"/>
              <a:t>Still expensive in clock time, but saves user time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779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Downsides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Better solution: </a:t>
            </a:r>
            <a:r>
              <a:rPr lang="en-US" sz="2400" dirty="0" smtClean="0"/>
              <a:t>Containers with incremental snapshots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835592"/>
            <a:ext cx="9184997" cy="37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0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State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Systems aren’t immutable, components are!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Decouple configuration and addressing</a:t>
            </a:r>
          </a:p>
          <a:p>
            <a:pPr lvl="2"/>
            <a:r>
              <a:rPr lang="en-US" sz="2000" dirty="0" smtClean="0"/>
              <a:t>Minimize per-instance configuration</a:t>
            </a:r>
          </a:p>
          <a:p>
            <a:pPr lvl="2"/>
            <a:r>
              <a:rPr lang="en-US" sz="2000" dirty="0"/>
              <a:t>Pass configuration to containers on start</a:t>
            </a:r>
          </a:p>
          <a:p>
            <a:pPr lvl="2"/>
            <a:r>
              <a:rPr lang="en-US" sz="2000" dirty="0" smtClean="0"/>
              <a:t>DNS, Consul, </a:t>
            </a:r>
            <a:r>
              <a:rPr lang="en-US" sz="2000" dirty="0" err="1" smtClean="0"/>
              <a:t>Etcd</a:t>
            </a:r>
            <a:r>
              <a:rPr lang="en-US" sz="2000" dirty="0" smtClean="0"/>
              <a:t>, Eureka, Zookeeper, etc.</a:t>
            </a:r>
          </a:p>
          <a:p>
            <a:pPr lvl="2"/>
            <a:endParaRPr lang="en-US" sz="2000" dirty="0" smtClean="0"/>
          </a:p>
          <a:p>
            <a:pPr lvl="1"/>
            <a:r>
              <a:rPr lang="en-US" sz="2400" dirty="0" smtClean="0"/>
              <a:t>Force mutable components (state) to be </a:t>
            </a:r>
            <a:r>
              <a:rPr lang="en-US" sz="2400" dirty="0" err="1" smtClean="0"/>
              <a:t>siloed</a:t>
            </a:r>
            <a:endParaRPr lang="en-US" sz="2400" dirty="0" smtClean="0"/>
          </a:p>
          <a:p>
            <a:pPr lvl="1"/>
            <a:r>
              <a:rPr lang="en-US" sz="2400" dirty="0" smtClean="0"/>
              <a:t>Databases, object stores, messaging (queues), etc.</a:t>
            </a:r>
          </a:p>
          <a:p>
            <a:pPr lvl="1"/>
            <a:endParaRPr lang="en-GB" sz="2400" dirty="0"/>
          </a:p>
        </p:txBody>
      </p:sp>
      <p:pic>
        <p:nvPicPr>
          <p:cNvPr id="3074" name="Picture 2" descr="https://openclipart.org/image/2400px/svg_to_png/181674/13759669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417" y="4411225"/>
            <a:ext cx="1670519" cy="231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1594699"/>
            <a:ext cx="8760937" cy="526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5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Monitor Everything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Components are disposable, data isn’t!</a:t>
            </a:r>
          </a:p>
          <a:p>
            <a:endParaRPr lang="en-US" sz="2800" dirty="0"/>
          </a:p>
          <a:p>
            <a:pPr lvl="1"/>
            <a:r>
              <a:rPr lang="en-US" sz="2400" dirty="0" smtClean="0"/>
              <a:t>Ship log data to a central location</a:t>
            </a:r>
          </a:p>
          <a:p>
            <a:pPr lvl="2"/>
            <a:r>
              <a:rPr lang="en-US" sz="2000" dirty="0" smtClean="0"/>
              <a:t>Shared filesystem (NFS, EBS, etc.)</a:t>
            </a:r>
          </a:p>
          <a:p>
            <a:pPr lvl="2"/>
            <a:r>
              <a:rPr lang="en-US" sz="2000" dirty="0" smtClean="0"/>
              <a:t>RSYSLOG</a:t>
            </a:r>
          </a:p>
          <a:p>
            <a:pPr lvl="2"/>
            <a:r>
              <a:rPr lang="en-US" sz="2000" dirty="0" smtClean="0"/>
              <a:t>ELK</a:t>
            </a:r>
          </a:p>
          <a:p>
            <a:pPr lvl="2"/>
            <a:r>
              <a:rPr lang="en-US" sz="2000" dirty="0" smtClean="0"/>
              <a:t>More…</a:t>
            </a:r>
          </a:p>
          <a:p>
            <a:pPr lvl="1"/>
            <a:r>
              <a:rPr lang="en-US" sz="2400" dirty="0" smtClean="0"/>
              <a:t>Centralize monitoring and alerts!</a:t>
            </a:r>
          </a:p>
          <a:p>
            <a:pPr lvl="2"/>
            <a:r>
              <a:rPr lang="en-US" sz="2000" dirty="0" smtClean="0"/>
              <a:t>Nagios, </a:t>
            </a:r>
            <a:r>
              <a:rPr lang="en-US" sz="2000" dirty="0" err="1" smtClean="0"/>
              <a:t>Zabbix</a:t>
            </a:r>
            <a:r>
              <a:rPr lang="en-US" sz="2000" dirty="0" smtClean="0"/>
              <a:t>, </a:t>
            </a:r>
            <a:r>
              <a:rPr lang="en-US" sz="2000" dirty="0" err="1" smtClean="0"/>
              <a:t>Grafana</a:t>
            </a:r>
            <a:r>
              <a:rPr lang="en-US" sz="2000" dirty="0" smtClean="0"/>
              <a:t>, etc.</a:t>
            </a:r>
          </a:p>
          <a:p>
            <a:pPr lvl="2"/>
            <a:r>
              <a:rPr lang="en-US" sz="2000" dirty="0" smtClean="0"/>
              <a:t>AWS </a:t>
            </a:r>
            <a:r>
              <a:rPr lang="en-US" sz="2000" dirty="0" err="1" smtClean="0"/>
              <a:t>CloudWatch</a:t>
            </a:r>
            <a:endParaRPr lang="en-US" sz="2000" dirty="0" smtClean="0"/>
          </a:p>
          <a:p>
            <a:endParaRPr lang="en-GB" sz="2800" dirty="0"/>
          </a:p>
        </p:txBody>
      </p:sp>
      <p:pic>
        <p:nvPicPr>
          <p:cNvPr id="2050" name="Picture 2" descr="https://logit.io/Content/img/dashboard1_ho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3571874"/>
            <a:ext cx="485775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03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A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03" y="1973179"/>
            <a:ext cx="7760794" cy="48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for </a:t>
            </a:r>
            <a:r>
              <a:rPr lang="en-US" dirty="0" smtClean="0"/>
              <a:t>EVERYBODY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Some things don’t fit into the immutable mold:</a:t>
            </a:r>
          </a:p>
          <a:p>
            <a:endParaRPr lang="en-US" sz="2800" dirty="0"/>
          </a:p>
          <a:p>
            <a:pPr lvl="1"/>
            <a:r>
              <a:rPr lang="en-US" sz="2400" dirty="0" smtClean="0"/>
              <a:t>Data processing frameworks </a:t>
            </a:r>
          </a:p>
          <a:p>
            <a:pPr lvl="2"/>
            <a:r>
              <a:rPr lang="en-US" sz="2000" dirty="0" smtClean="0"/>
              <a:t>Storm, Spark Streaming, Kafka, etc., can’t be containerized easily</a:t>
            </a:r>
          </a:p>
          <a:p>
            <a:pPr lvl="2"/>
            <a:r>
              <a:rPr lang="en-US" sz="2000" dirty="0" smtClean="0"/>
              <a:t>They are, in fact, container runtimes themselves</a:t>
            </a:r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659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Pure function compute services?</a:t>
            </a:r>
          </a:p>
          <a:p>
            <a:pPr lvl="1"/>
            <a:r>
              <a:rPr lang="en-US" sz="2400" dirty="0" smtClean="0"/>
              <a:t>AWS Lambda, Azure Functions, Google Cloud Functions, etc.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Continuous applications?</a:t>
            </a:r>
          </a:p>
          <a:p>
            <a:pPr lvl="1"/>
            <a:r>
              <a:rPr lang="en-US" sz="2400" dirty="0" smtClean="0"/>
              <a:t>Spark 2.0, </a:t>
            </a:r>
            <a:r>
              <a:rPr lang="en-US" sz="2400" dirty="0" err="1" smtClean="0"/>
              <a:t>Flink</a:t>
            </a:r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7570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B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2237063" y="1973179"/>
            <a:ext cx="7717874" cy="4884821"/>
            <a:chOff x="2390271" y="1693419"/>
            <a:chExt cx="8175252" cy="51228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0271" y="1693419"/>
              <a:ext cx="8175252" cy="512285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0271" y="1693419"/>
              <a:ext cx="8175252" cy="4733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8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.00039 -0.1127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2237063" y="1973179"/>
            <a:ext cx="7717874" cy="4884821"/>
            <a:chOff x="2025227" y="1973179"/>
            <a:chExt cx="7717874" cy="48848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5227" y="1973179"/>
              <a:ext cx="7717874" cy="488482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5227" y="1973179"/>
              <a:ext cx="7717874" cy="4083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927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.00039 -0.117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Drift: </a:t>
            </a:r>
          </a:p>
          <a:p>
            <a:pPr lvl="1"/>
            <a:r>
              <a:rPr lang="en-US" sz="2000" dirty="0" smtClean="0"/>
              <a:t>Differences between servers that should be identical</a:t>
            </a:r>
          </a:p>
          <a:p>
            <a:r>
              <a:rPr lang="en-US" sz="2400" dirty="0" smtClean="0"/>
              <a:t>Causes:</a:t>
            </a:r>
          </a:p>
          <a:p>
            <a:pPr lvl="1"/>
            <a:r>
              <a:rPr lang="en-US" sz="2000" dirty="0" smtClean="0"/>
              <a:t>Provisioning at different times</a:t>
            </a:r>
          </a:p>
          <a:p>
            <a:pPr lvl="1"/>
            <a:r>
              <a:rPr lang="en-US" sz="2000" dirty="0" smtClean="0"/>
              <a:t>Updating scripts</a:t>
            </a:r>
          </a:p>
          <a:p>
            <a:pPr lvl="1"/>
            <a:r>
              <a:rPr lang="en-US" sz="2000" dirty="0" smtClean="0"/>
              <a:t>Manual operations: debugging, updates, etc.</a:t>
            </a:r>
          </a:p>
          <a:p>
            <a:pPr lvl="1"/>
            <a:r>
              <a:rPr lang="en-US" sz="2000" dirty="0" smtClean="0"/>
              <a:t>Meddling admins</a:t>
            </a:r>
          </a:p>
          <a:p>
            <a:r>
              <a:rPr lang="en-US" sz="2400" dirty="0" smtClean="0"/>
              <a:t>Consequences:</a:t>
            </a:r>
          </a:p>
          <a:p>
            <a:pPr lvl="1"/>
            <a:r>
              <a:rPr lang="en-US" sz="2000" dirty="0" smtClean="0"/>
              <a:t>Inconsistent behavior</a:t>
            </a:r>
          </a:p>
          <a:p>
            <a:pPr lvl="1"/>
            <a:r>
              <a:rPr lang="en-US" sz="2000" dirty="0" smtClean="0"/>
              <a:t>Random failures</a:t>
            </a:r>
          </a:p>
          <a:p>
            <a:pPr lvl="1"/>
            <a:r>
              <a:rPr lang="en-US" sz="2000" dirty="0" smtClean="0"/>
              <a:t>Gets progressively worse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52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Drift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Manual:</a:t>
            </a:r>
          </a:p>
          <a:p>
            <a:pPr lvl="1"/>
            <a:r>
              <a:rPr lang="en-US" sz="2000" dirty="0" smtClean="0"/>
              <a:t>“Our admin doesn’t make mistakes!”</a:t>
            </a:r>
          </a:p>
          <a:p>
            <a:r>
              <a:rPr lang="en-US" sz="2400" dirty="0" smtClean="0"/>
              <a:t>Automation:</a:t>
            </a:r>
          </a:p>
          <a:p>
            <a:pPr lvl="1"/>
            <a:r>
              <a:rPr lang="en-US" sz="2000" dirty="0" smtClean="0"/>
              <a:t>Can fail, has many edge cases, can drift over time</a:t>
            </a:r>
          </a:p>
          <a:p>
            <a:r>
              <a:rPr lang="en-US" sz="2400" dirty="0" smtClean="0"/>
              <a:t>Configuration Management:</a:t>
            </a:r>
          </a:p>
          <a:p>
            <a:pPr lvl="1"/>
            <a:r>
              <a:rPr lang="en-US" sz="2000" dirty="0" smtClean="0"/>
              <a:t>Helps, but only deals with what you’ve configured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401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Scripts themselves drift over time</a:t>
            </a:r>
          </a:p>
          <a:p>
            <a:r>
              <a:rPr lang="en-US" sz="2400" dirty="0" smtClean="0"/>
              <a:t>Servers aren’t always in the same state</a:t>
            </a:r>
          </a:p>
          <a:p>
            <a:pPr lvl="1"/>
            <a:r>
              <a:rPr lang="en-US" sz="2000" dirty="0" smtClean="0"/>
              <a:t>Unreachable</a:t>
            </a:r>
          </a:p>
          <a:p>
            <a:pPr lvl="1"/>
            <a:r>
              <a:rPr lang="en-US" sz="2000" dirty="0" smtClean="0"/>
              <a:t>Fail during provisioning</a:t>
            </a:r>
          </a:p>
          <a:p>
            <a:r>
              <a:rPr lang="en-US" sz="2400" dirty="0" smtClean="0"/>
              <a:t>Other services aren’t always available</a:t>
            </a:r>
          </a:p>
          <a:p>
            <a:pPr lvl="1"/>
            <a:r>
              <a:rPr lang="en-US" sz="2000" dirty="0" smtClean="0"/>
              <a:t>Package repository is down or unreachable</a:t>
            </a:r>
          </a:p>
          <a:p>
            <a:pPr lvl="1"/>
            <a:r>
              <a:rPr lang="en-US" sz="2000" dirty="0" smtClean="0"/>
              <a:t>Code or artifact repository is unavailable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150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package{"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openssl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":ensure=&gt;"installed"}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GB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sz="2000" dirty="0" smtClean="0"/>
              <a:t>A </a:t>
            </a:r>
            <a:r>
              <a:rPr lang="en-GB" sz="2000" dirty="0"/>
              <a:t>wild OpenSSL vulnerability appears</a:t>
            </a:r>
            <a:r>
              <a:rPr lang="en-GB" sz="2000" dirty="0" smtClean="0"/>
              <a:t>!</a:t>
            </a: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openssl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":ensure=&gt;"1.0.1g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"}</a:t>
            </a:r>
          </a:p>
          <a:p>
            <a:pPr lvl="2"/>
            <a:endParaRPr lang="en-GB" sz="1600" dirty="0" smtClean="0"/>
          </a:p>
          <a:p>
            <a:pPr lvl="1"/>
            <a:r>
              <a:rPr lang="en-GB" sz="2000" dirty="0" smtClean="0"/>
              <a:t>Something </a:t>
            </a:r>
            <a:r>
              <a:rPr lang="en-GB" sz="2000" dirty="0"/>
              <a:t>went wrong, abort, abort! </a:t>
            </a:r>
            <a:endParaRPr lang="en-GB" sz="2000" dirty="0" smtClean="0"/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package{"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openssl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":ensure=&gt;"installed"} </a:t>
            </a:r>
          </a:p>
          <a:p>
            <a:pPr lvl="2"/>
            <a:endParaRPr lang="en-GB" sz="1600" dirty="0" smtClean="0"/>
          </a:p>
          <a:p>
            <a:pPr lvl="1"/>
            <a:r>
              <a:rPr lang="en-GB" sz="2000" dirty="0" smtClean="0"/>
              <a:t>We </a:t>
            </a:r>
            <a:r>
              <a:rPr lang="en-GB" sz="2000" dirty="0"/>
              <a:t>didn't roll back to </a:t>
            </a:r>
            <a:r>
              <a:rPr lang="en-GB" sz="2000" dirty="0" smtClean="0"/>
              <a:t>the previous version! 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package{"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openssl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":ensure=&gt;"1.0.1f"} </a:t>
            </a:r>
          </a:p>
          <a:p>
            <a:pPr lvl="2"/>
            <a:endParaRPr lang="en-GB" sz="1600" dirty="0" smtClean="0"/>
          </a:p>
          <a:p>
            <a:pPr lvl="1"/>
            <a:r>
              <a:rPr lang="en-GB" sz="2000" dirty="0" smtClean="0"/>
              <a:t>Let’s hope this works!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1865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Configuration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package{"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openssl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":ensure=&gt;"1.0.1f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"}</a:t>
            </a:r>
          </a:p>
          <a:p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 smtClean="0"/>
              <a:t>Package </a:t>
            </a:r>
            <a:r>
              <a:rPr lang="en-US" sz="2000" dirty="0"/>
              <a:t>not found </a:t>
            </a:r>
            <a:r>
              <a:rPr lang="en-US" sz="2000" dirty="0" smtClean="0"/>
              <a:t>in the repository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No wait, we wanted an older version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The older version definitely isn’t found in the repository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No wait, we were actually using 0.9.8xxx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Upgrading to </a:t>
            </a:r>
            <a:r>
              <a:rPr lang="en-US" sz="2000" dirty="0"/>
              <a:t>1.0.1g </a:t>
            </a:r>
            <a:r>
              <a:rPr lang="en-US" sz="2000" dirty="0" smtClean="0"/>
              <a:t>upgraded </a:t>
            </a:r>
            <a:r>
              <a:rPr lang="en-US" sz="2000" dirty="0"/>
              <a:t>the whole </a:t>
            </a:r>
            <a:r>
              <a:rPr lang="en-US" sz="2000" dirty="0" smtClean="0"/>
              <a:t>distro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934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714</TotalTime>
  <Words>778</Words>
  <Application>Microsoft Macintosh PowerPoint</Application>
  <PresentationFormat>Widescreen</PresentationFormat>
  <Paragraphs>156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Consolas</vt:lpstr>
      <vt:lpstr>Tw Cen MT</vt:lpstr>
      <vt:lpstr>Tw Cen MT Condensed</vt:lpstr>
      <vt:lpstr>Wingdings 3</vt:lpstr>
      <vt:lpstr>Integral</vt:lpstr>
      <vt:lpstr>Immutable Infrastructure</vt:lpstr>
      <vt:lpstr>Server A</vt:lpstr>
      <vt:lpstr>Server B</vt:lpstr>
      <vt:lpstr>Web Server</vt:lpstr>
      <vt:lpstr>Drift</vt:lpstr>
      <vt:lpstr>Dealing with Drift</vt:lpstr>
      <vt:lpstr>Automation</vt:lpstr>
      <vt:lpstr>Configuration Management</vt:lpstr>
      <vt:lpstr>More Configuration Management</vt:lpstr>
      <vt:lpstr>Immutable Infrastructure to the Rescue</vt:lpstr>
      <vt:lpstr>Immutable Infrastructure to the Rescue</vt:lpstr>
      <vt:lpstr>Immutable Infrastructure to the Rescue</vt:lpstr>
      <vt:lpstr>Upgrading with Immutable Servers</vt:lpstr>
      <vt:lpstr>Uptime is a Liability</vt:lpstr>
      <vt:lpstr>Downsides</vt:lpstr>
      <vt:lpstr>Downsides</vt:lpstr>
      <vt:lpstr>Downsides</vt:lpstr>
      <vt:lpstr>Dealing with State</vt:lpstr>
      <vt:lpstr>Log and Monitor Everything</vt:lpstr>
      <vt:lpstr>Not for EVERYBODY</vt:lpstr>
      <vt:lpstr>The Future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Immutable Infrastructure</dc:title>
  <dc:creator>David Ostrovsky</dc:creator>
  <cp:lastModifiedBy>David Ostrovsky</cp:lastModifiedBy>
  <cp:revision>33</cp:revision>
  <dcterms:created xsi:type="dcterms:W3CDTF">2016-09-19T06:51:29Z</dcterms:created>
  <dcterms:modified xsi:type="dcterms:W3CDTF">2017-03-26T15:58:19Z</dcterms:modified>
</cp:coreProperties>
</file>